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4" r:id="rId3"/>
    <p:sldId id="410" r:id="rId4"/>
    <p:sldId id="408" r:id="rId5"/>
    <p:sldId id="409" r:id="rId6"/>
    <p:sldId id="319" r:id="rId7"/>
    <p:sldId id="320" r:id="rId8"/>
    <p:sldId id="325" r:id="rId9"/>
    <p:sldId id="343" r:id="rId10"/>
    <p:sldId id="322" r:id="rId11"/>
    <p:sldId id="407" r:id="rId12"/>
    <p:sldId id="333" r:id="rId13"/>
    <p:sldId id="367" r:id="rId14"/>
    <p:sldId id="393" r:id="rId15"/>
    <p:sldId id="395" r:id="rId16"/>
    <p:sldId id="380" r:id="rId17"/>
    <p:sldId id="396" r:id="rId18"/>
    <p:sldId id="397" r:id="rId19"/>
    <p:sldId id="398" r:id="rId20"/>
    <p:sldId id="399" r:id="rId21"/>
    <p:sldId id="400" r:id="rId22"/>
    <p:sldId id="406" r:id="rId23"/>
    <p:sldId id="326" r:id="rId24"/>
    <p:sldId id="411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3429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2pPr>
    <a:lvl3pPr marL="1234439" marR="0" indent="-548639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3pPr>
    <a:lvl4pPr marL="16383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4pPr>
    <a:lvl5pPr marL="19812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5pPr>
    <a:lvl6pPr marL="23241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6pPr>
    <a:lvl7pPr marL="26670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7pPr>
    <a:lvl8pPr marL="30099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8pPr>
    <a:lvl9pPr marL="33528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9DD"/>
          </a:solidFill>
        </a:fill>
      </a:tcStyle>
    </a:wholeTbl>
    <a:band2H>
      <a:tcTxStyle/>
      <a:tcStyle>
        <a:tcBdr/>
        <a:fill>
          <a:solidFill>
            <a:srgbClr val="ECEDE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F"/>
          </a:solidFill>
        </a:fill>
      </a:tcStyle>
    </a:wholeTbl>
    <a:band2H>
      <a:tcTxStyle/>
      <a:tcStyle>
        <a:tcBdr/>
        <a:fill>
          <a:solidFill>
            <a:srgbClr val="E7F1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D4"/>
          </a:solidFill>
        </a:fill>
      </a:tcStyle>
    </a:wholeTbl>
    <a:band2H>
      <a:tcTxStyle/>
      <a:tcStyle>
        <a:tcBdr/>
        <a:fill>
          <a:solidFill>
            <a:srgbClr val="F5E7EB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96"/>
    <p:restoredTop sz="81073"/>
  </p:normalViewPr>
  <p:slideViewPr>
    <p:cSldViewPr snapToGrid="0" snapToObjects="1">
      <p:cViewPr varScale="1">
        <p:scale>
          <a:sx n="33" d="100"/>
          <a:sy n="33" d="100"/>
        </p:scale>
        <p:origin x="2120" y="240"/>
      </p:cViewPr>
      <p:guideLst/>
    </p:cSldViewPr>
  </p:slideViewPr>
  <p:outlineViewPr>
    <p:cViewPr>
      <p:scale>
        <a:sx n="33" d="100"/>
        <a:sy n="33" d="100"/>
      </p:scale>
      <p:origin x="0" y="-46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HashiConf-201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  <a:defRPr sz="1400"/>
            </a:pPr>
            <a:r>
              <a:rPr lang="en-US" sz="1800" dirty="0"/>
              <a:t>Who I am.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 work with most of our products but am a specialist in Terraform and Sentinel.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In fact, I've written many of the sample policies in HashiCorp's terraform-guides GitHub repository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and I wrote a comprehensive guide on the writing and testing of Terraform Sentinel policies.</a:t>
            </a: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includes several standard imports available across all HashiCorp solutions that use Sentinel.</a:t>
            </a:r>
          </a:p>
          <a:p>
            <a:r>
              <a:rPr lang="en-US" sz="1800"/>
              <a:t>These include imports for working with strings and JSON documents</a:t>
            </a:r>
          </a:p>
          <a:p>
            <a:r>
              <a:rPr lang="en-US" sz="1800"/>
              <a:t>Terraform adds some additional imports to expand the capabilities of Sentinel.</a:t>
            </a:r>
          </a:p>
          <a:p>
            <a:r>
              <a:rPr lang="en-US" sz="1800"/>
              <a:t>tfplan is most frequently used.</a:t>
            </a:r>
          </a:p>
        </p:txBody>
      </p:sp>
    </p:spTree>
    <p:extLst>
      <p:ext uri="{BB962C8B-B14F-4D97-AF65-F5344CB8AC3E}">
        <p14:creationId xmlns:p14="http://schemas.microsoft.com/office/powerpoint/2010/main" val="105622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let's talk about Sentinel mocks in Terraform.</a:t>
            </a:r>
          </a:p>
        </p:txBody>
      </p:sp>
    </p:spTree>
    <p:extLst>
      <p:ext uri="{BB962C8B-B14F-4D97-AF65-F5344CB8AC3E}">
        <p14:creationId xmlns:p14="http://schemas.microsoft.com/office/powerpoint/2010/main" val="1059909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I would now like to outline my 8-step methodology for writing and testing Sentinel policies for Terraform.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methodology is from my </a:t>
            </a:r>
            <a:r>
              <a:rPr lang="en-US" sz="1800" dirty="0"/>
              <a:t>Guide for Writing and Testing Sentinel Policies for Terraform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7550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Step 4 is where we generate the mocks.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Step 6 includes the creation of test cases that use the mocks generated in step 4.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We will focus on and demo the bold-faced steps in this talk: 3, 4, 6, and 7.</a:t>
            </a:r>
          </a:p>
        </p:txBody>
      </p:sp>
    </p:spTree>
    <p:extLst>
      <p:ext uri="{BB962C8B-B14F-4D97-AF65-F5344CB8AC3E}">
        <p14:creationId xmlns:p14="http://schemas.microsoft.com/office/powerpoint/2010/main" val="3349391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main step here is to click the "Download Sentinel mocks" button under the plan that you pick.</a:t>
            </a:r>
          </a:p>
          <a:p>
            <a:r>
              <a:rPr lang="en-US" sz="1800" dirty="0"/>
              <a:t>Please note that mocks can contain sensitive data. Please handle them securely.</a:t>
            </a:r>
          </a:p>
        </p:txBody>
      </p:sp>
    </p:spTree>
    <p:extLst>
      <p:ext uri="{BB962C8B-B14F-4D97-AF65-F5344CB8AC3E}">
        <p14:creationId xmlns:p14="http://schemas.microsoft.com/office/powerpoint/2010/main" val="36282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800"/>
              <a:t>Here we see a screenshot of a plan in the TFC UI and the button you can click to generate the mocks.</a:t>
            </a:r>
          </a:p>
        </p:txBody>
      </p:sp>
    </p:spTree>
    <p:extLst>
      <p:ext uri="{BB962C8B-B14F-4D97-AF65-F5344CB8AC3E}">
        <p14:creationId xmlns:p14="http://schemas.microsoft.com/office/powerpoint/2010/main" val="3498462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Here are the Sentinel policies I'll be using in my demo.</a:t>
            </a:r>
          </a:p>
        </p:txBody>
      </p:sp>
    </p:spTree>
    <p:extLst>
      <p:ext uri="{BB962C8B-B14F-4D97-AF65-F5344CB8AC3E}">
        <p14:creationId xmlns:p14="http://schemas.microsoft.com/office/powerpoint/2010/main" val="29476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order to test your policies with the Sentinel Simulator, you first need to create  test case directories that use your mocks.</a:t>
            </a:r>
          </a:p>
          <a:p>
            <a:r>
              <a:rPr lang="en-US" sz="1800" dirty="0"/>
              <a:t>The simulator is particular about the organization and names of directories.</a:t>
            </a:r>
          </a:p>
          <a:p>
            <a:r>
              <a:rPr lang="en-US" sz="1800" dirty="0"/>
              <a:t>We need to create a test directory under the directory containing the policies.</a:t>
            </a:r>
          </a:p>
          <a:p>
            <a:r>
              <a:rPr lang="en-US" sz="1800" dirty="0"/>
              <a:t>We need to create directories for each policy under the test directory with matching names.</a:t>
            </a:r>
          </a:p>
        </p:txBody>
      </p:sp>
    </p:spTree>
    <p:extLst>
      <p:ext uri="{BB962C8B-B14F-4D97-AF65-F5344CB8AC3E}">
        <p14:creationId xmlns:p14="http://schemas.microsoft.com/office/powerpoint/2010/main" val="173239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are creating two test cases: one that will pass and one that will fail.</a:t>
            </a:r>
          </a:p>
          <a:p>
            <a:r>
              <a:rPr lang="en-US" sz="1800" dirty="0"/>
              <a:t>Each will have its own copy of the mock file that was generated from our plan.</a:t>
            </a:r>
          </a:p>
          <a:p>
            <a:r>
              <a:rPr lang="en-US" sz="1800" dirty="0"/>
              <a:t>But we will edit those mocks to have different values of the attribute we are testing.</a:t>
            </a:r>
            <a:endParaRPr lang="en-US" sz="1800"/>
          </a:p>
          <a:p>
            <a:endParaRPr lang="en-US" sz="1800" dirty="0"/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If you want to use the Sentinel Simulator to test against both Terraform 0.11.x and 0.12.x, do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Generate two sets of mocks, one for Terraform 0.11.x </a:t>
            </a:r>
            <a:r>
              <a:rPr lang="en-US" sz="1800"/>
              <a:t>when it is set to use Terraform 0.11.x </a:t>
            </a:r>
            <a:r>
              <a:rPr lang="en-US" sz="1800" dirty="0"/>
              <a:t>and one for 0.12.x after the Terraform vesion has been set to 0.12.x.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Create mock-tfplan-pass-0.11.sentinel and mock-tfplan-fail-0.11.sentinel files from the 0.11 version of the mock-tfplan.sentinel mock.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Create mock-tfplan-pass-0.12.sentinel and mock-tfplan-fail-0.12.sentinel files from the 0.12 version of the mock-tfplan.sentinel mock.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Edit the mocks to have values so that the pass mocks will pass and so the fail mocks will fail.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Create pass-0.11.json, fail-0.11.json, pass-0.12.json, and fail-0.12.json files that reference the four mocks.</a:t>
            </a:r>
          </a:p>
        </p:txBody>
      </p:sp>
    </p:spTree>
    <p:extLst>
      <p:ext uri="{BB962C8B-B14F-4D97-AF65-F5344CB8AC3E}">
        <p14:creationId xmlns:p14="http://schemas.microsoft.com/office/powerpoint/2010/main" val="3203214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Note that the fail test case says that the main rule should evaluate to false.</a:t>
            </a:r>
          </a:p>
          <a:p>
            <a:r>
              <a:rPr lang="en-US" sz="1800" dirty="0"/>
              <a:t>This means that the fail test case will pass (and give green output) when the main rule returns false against mock-tfplan-fail.sentinel.</a:t>
            </a:r>
          </a:p>
          <a:p>
            <a:r>
              <a:rPr lang="en-US" sz="1800" dirty="0"/>
              <a:t>This can be confusing to new users of the Sentinel Simulator since they expect the fail test case to fail and give red output.</a:t>
            </a:r>
          </a:p>
        </p:txBody>
      </p:sp>
    </p:spTree>
    <p:extLst>
      <p:ext uri="{BB962C8B-B14F-4D97-AF65-F5344CB8AC3E}">
        <p14:creationId xmlns:p14="http://schemas.microsoft.com/office/powerpoint/2010/main" val="299065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primary objective of this session is to ...</a:t>
            </a:r>
          </a:p>
          <a:p>
            <a:r>
              <a:rPr lang="en-US" sz="1800" dirty="0"/>
              <a:t>I'll talk more about mocks later; the main thing to know for now is that they simulate the data that a plan would give to Sentinel policy checks in TFC runs.</a:t>
            </a:r>
          </a:p>
          <a:p>
            <a:r>
              <a:rPr lang="en-US" sz="1800" dirty="0"/>
              <a:t>Note that Sentinel can only be used with Terraform Cloud and its on-premise implementation, Terraform Enterprise</a:t>
            </a:r>
          </a:p>
        </p:txBody>
      </p:sp>
    </p:spTree>
    <p:extLst>
      <p:ext uri="{BB962C8B-B14F-4D97-AF65-F5344CB8AC3E}">
        <p14:creationId xmlns:p14="http://schemas.microsoft.com/office/powerpoint/2010/main" val="1309917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Mocks can be edited to have any values, some of which will pass and others that will fail policies.</a:t>
            </a:r>
          </a:p>
        </p:txBody>
      </p:sp>
    </p:spTree>
    <p:extLst>
      <p:ext uri="{BB962C8B-B14F-4D97-AF65-F5344CB8AC3E}">
        <p14:creationId xmlns:p14="http://schemas.microsoft.com/office/powerpoint/2010/main" val="994488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We use the "sentinel test" command to test policies.</a:t>
            </a:r>
          </a:p>
          <a:p>
            <a:r>
              <a:rPr lang="en-US" sz="1800" dirty="0"/>
              <a:t>We use the –run argument to indicate which policy we want to run, using a partial name that suffices to uniquely identify the policy.</a:t>
            </a:r>
          </a:p>
          <a:p>
            <a:r>
              <a:rPr lang="en-US" sz="1800" dirty="0"/>
              <a:t>We can use the –verbose argument to see output from print statements.</a:t>
            </a:r>
          </a:p>
          <a:p>
            <a:r>
              <a:rPr lang="en-US" sz="1800" dirty="0"/>
              <a:t>If you leave off the –run argument, all policies in the current directory will be tested.</a:t>
            </a:r>
          </a:p>
        </p:txBody>
      </p:sp>
    </p:spTree>
    <p:extLst>
      <p:ext uri="{BB962C8B-B14F-4D97-AF65-F5344CB8AC3E}">
        <p14:creationId xmlns:p14="http://schemas.microsoft.com/office/powerpoint/2010/main" val="544134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I'll do the demo that shows what we just walked through.</a:t>
            </a:r>
          </a:p>
          <a:p>
            <a:r>
              <a:rPr lang="en-US" sz="1800"/>
              <a:t>All the artifacts for it are in this repository: </a:t>
            </a:r>
            <a:r>
              <a:rPr lang="en-US" sz="18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https://github.com/rberlind/HashiConf-2019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7214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Here are some useful links.</a:t>
            </a:r>
          </a:p>
        </p:txBody>
      </p:sp>
    </p:spTree>
    <p:extLst>
      <p:ext uri="{BB962C8B-B14F-4D97-AF65-F5344CB8AC3E}">
        <p14:creationId xmlns:p14="http://schemas.microsoft.com/office/powerpoint/2010/main" val="3410069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/>
              <a:t>Thanks  for attending this session.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 hope you found it interesting and useful.</a:t>
            </a:r>
          </a:p>
          <a:p>
            <a:r>
              <a:rPr lang="en-US" sz="1800"/>
              <a:t>I hope you enjoy the rest of HashiConf and have a safe trip back home.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I'll hang around up here for for 10 minutes in case any of you have questions.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You can also email or Slack me.</a:t>
            </a:r>
          </a:p>
          <a:p>
            <a:endParaRPr lang="en-US" sz="1800"/>
          </a:p>
          <a:p>
            <a:pPr marL="0" indent="0">
              <a:buSzPct val="100000"/>
              <a:buNone/>
              <a:defRPr sz="14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3719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Why should you use the Simulator and mocks?</a:t>
            </a:r>
          </a:p>
          <a:p>
            <a:r>
              <a:rPr lang="en-US" sz="1800" dirty="0"/>
              <a:t>It's faster.  Before Terraform Cloud could generate mocks, I tested all my policies by triggering runs against workspaces.</a:t>
            </a:r>
          </a:p>
          <a:p>
            <a:r>
              <a:rPr lang="en-US" sz="1800" dirty="0"/>
              <a:t>This meant I had to wait for a plan to run for each test. The plan usually took longer than the policy check.</a:t>
            </a:r>
          </a:p>
          <a:p>
            <a:r>
              <a:rPr lang="en-US" sz="1800" dirty="0"/>
              <a:t>Also, by using the Simulator with mocks, you can test multiple combinations of possible attributes.</a:t>
            </a:r>
          </a:p>
          <a:p>
            <a:r>
              <a:rPr lang="en-US" sz="1800" dirty="0"/>
              <a:t>That also speeds up your testing.</a:t>
            </a:r>
          </a:p>
          <a:p>
            <a:r>
              <a:rPr lang="en-US" sz="1800" dirty="0"/>
              <a:t>Before we get to the simulator and mocks, however, I would first like to set the stage so you understand what Sentinel is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5771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I'll start out by talking about Sentinel, then talk about how it is used in Terraform.</a:t>
            </a:r>
          </a:p>
          <a:p>
            <a:r>
              <a:rPr lang="en-US" sz="1800" dirty="0"/>
              <a:t>This will include Sentinel imports and mocks.</a:t>
            </a:r>
          </a:p>
          <a:p>
            <a:r>
              <a:rPr lang="en-US" sz="1800" dirty="0"/>
              <a:t>I'll then discuss an 8-step methodology for writing and testing Terraform Sentinel policies that uses mocks generated from Terraform plans and the Sentinel Simulator.</a:t>
            </a:r>
          </a:p>
          <a:p>
            <a:r>
              <a:rPr lang="en-US" sz="1800" dirty="0"/>
              <a:t>I'll then give a demo of using mocks with the simulator.</a:t>
            </a:r>
          </a:p>
        </p:txBody>
      </p:sp>
    </p:spTree>
    <p:extLst>
      <p:ext uri="{BB962C8B-B14F-4D97-AF65-F5344CB8AC3E}">
        <p14:creationId xmlns:p14="http://schemas.microsoft.com/office/powerpoint/2010/main" val="42242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 let's talk about Sentinel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00200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is a framework for governance as code just like Terraform implements infrastructure as code.</a:t>
            </a:r>
          </a:p>
        </p:txBody>
      </p:sp>
    </p:spTree>
    <p:extLst>
      <p:ext uri="{BB962C8B-B14F-4D97-AF65-F5344CB8AC3E}">
        <p14:creationId xmlns:p14="http://schemas.microsoft.com/office/powerpoint/2010/main" val="239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policies are checked between the plan and apply steps of runs in in TFC and TFE.</a:t>
            </a:r>
          </a:p>
        </p:txBody>
      </p:sp>
    </p:spTree>
    <p:extLst>
      <p:ext uri="{BB962C8B-B14F-4D97-AF65-F5344CB8AC3E}">
        <p14:creationId xmlns:p14="http://schemas.microsoft.com/office/powerpoint/2010/main" val="25612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We see here that Sentinel policy checks occur between the plan and apply steps of a Terraform Cloud run.</a:t>
            </a:r>
          </a:p>
          <a:p>
            <a:r>
              <a:rPr lang="en-US" sz="1800"/>
              <a:t>Terraform code is typically loaded into a Terraform Cloud workspace from a VCS repository</a:t>
            </a:r>
          </a:p>
          <a:p>
            <a:r>
              <a:rPr lang="en-US" sz="1800"/>
              <a:t>A plan is run against the code.</a:t>
            </a:r>
          </a:p>
          <a:p>
            <a:r>
              <a:rPr lang="en-US" sz="1800"/>
              <a:t>Then Sentinel policy checks are run against the data provided by the plan and workspace.</a:t>
            </a:r>
          </a:p>
          <a:p>
            <a:r>
              <a:rPr lang="en-US" sz="1800"/>
              <a:t>If the checks all pass or failures are overridden, an apply can be done to provision infrastructure.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4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screenshot of a run in the TFC UI also shows that Sentinel policy checks occur between the plan and apply steps of a Terraform Cloud run.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If cost estimates are enabled for the workspace, the cost estimate will be done between the plan and the policy checks.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allows Sentinel policies to check the cost estimate data.</a:t>
            </a:r>
          </a:p>
        </p:txBody>
      </p:sp>
    </p:spTree>
    <p:extLst>
      <p:ext uri="{BB962C8B-B14F-4D97-AF65-F5344CB8AC3E}">
        <p14:creationId xmlns:p14="http://schemas.microsoft.com/office/powerpoint/2010/main" val="356748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an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745269" y="3640895"/>
            <a:ext cx="18638730" cy="7164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3"/>
          </p:nvPr>
        </p:nvSpPr>
        <p:spPr>
          <a:xfrm>
            <a:off x="7996235" y="7540258"/>
            <a:ext cx="12890738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88900" indent="-88900" defTabSz="1828800">
              <a:spcBef>
                <a:spcPts val="0"/>
              </a:spcBef>
              <a:buSzTx/>
              <a:buFontTx/>
              <a:buNone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05246" y="3628195"/>
            <a:ext cx="18638730" cy="71648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7997753" y="7527558"/>
            <a:ext cx="13027164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4200">
                <a:solidFill>
                  <a:srgbClr val="D0CECE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7324" y="-1"/>
            <a:ext cx="24356677" cy="13716001"/>
          </a:xfrm>
          <a:prstGeom prst="rect">
            <a:avLst/>
          </a:prstGeom>
          <a:solidFill>
            <a:srgbClr val="000000">
              <a:alpha val="54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8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1" y="8866999"/>
            <a:ext cx="3544124" cy="3544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7473632" y="5151116"/>
            <a:ext cx="9249728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12800"/>
            </a:lvl1pPr>
          </a:lstStyle>
          <a:p>
            <a:r>
              <a:rPr dirty="0"/>
              <a:t>Thank you.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42618" y="12317610"/>
            <a:ext cx="3782490" cy="63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hello@hashicorp.com</a:t>
            </a:r>
          </a:p>
        </p:txBody>
      </p:sp>
      <p:sp>
        <p:nvSpPr>
          <p:cNvPr id="188" name="Shape 188"/>
          <p:cNvSpPr/>
          <p:nvPr/>
        </p:nvSpPr>
        <p:spPr>
          <a:xfrm>
            <a:off x="8470371" y="12317610"/>
            <a:ext cx="3620541" cy="6063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r"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www.hashicorp.com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213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09" name="Shape 209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14" name="Shape 214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17" name="Shape 217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8014999" y="4094997"/>
            <a:ext cx="15711928" cy="880787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28" name="Shape 228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35" name="Shape 235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-15657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69" name="Shape 269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79" name="Shape 279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014999" y="4122458"/>
            <a:ext cx="15785906" cy="880792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9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92" name="Shape 292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02" name="Shape 302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6030" y="4547424"/>
            <a:ext cx="6616701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13" name="Shape 313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314" name="Shape 314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24" name="Shape 324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Ris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" name="Shape 28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2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46" name="Group 346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39" name="Shape 339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48" name="Shape 34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 marL="12700" indent="-12700"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8285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pic" idx="14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67" name="Group 367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8014999" y="4128163"/>
            <a:ext cx="15711928" cy="881491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88" name="Group 388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81" name="Shape 381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90" name="Shape 39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94" name="Shape 394"/>
          <p:cNvSpPr/>
          <p:nvPr/>
        </p:nvSpPr>
        <p:spPr>
          <a:xfrm>
            <a:off x="8525562" y="2479554"/>
            <a:ext cx="14677338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407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04" name="Shape 404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09" name="Shape 409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10" name="Shape 410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8014999" y="4133223"/>
            <a:ext cx="15711929" cy="88098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1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42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22" name="Shape 42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28" name="Shape 428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439" name="Shape 439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41" name="Shape 44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42" name="Shape 44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46" name="Shape 44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59" name="Shape 459"/>
          <p:cNvSpPr>
            <a:spLocks noGrp="1"/>
          </p:cNvSpPr>
          <p:nvPr>
            <p:ph type="body" idx="1" hasCustomPrompt="1"/>
          </p:nvPr>
        </p:nvSpPr>
        <p:spPr>
          <a:xfrm>
            <a:off x="1453186" y="2851929"/>
            <a:ext cx="21745481" cy="9739082"/>
          </a:xfrm>
          <a:prstGeom prst="rect">
            <a:avLst/>
          </a:prstGeom>
        </p:spPr>
        <p:txBody>
          <a:bodyPr>
            <a:normAutofit/>
          </a:bodyPr>
          <a:lstStyle>
            <a:lvl1pPr marL="633413" indent="-611188" defTabSz="1828800">
              <a:lnSpc>
                <a:spcPct val="110000"/>
              </a:lnSpc>
              <a:spcBef>
                <a:spcPts val="1200"/>
              </a:spcBef>
              <a:spcAft>
                <a:spcPts val="300"/>
              </a:spcAft>
              <a:buClr>
                <a:schemeClr val="accent1"/>
              </a:buClr>
              <a:buFont typeface="Wingdings-Regular"/>
              <a:buChar char="▪"/>
              <a:tabLst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  <a:endParaRPr lang="en-US"/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hape 460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7845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462" name="Shape 462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466" name="Group 466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67" name="Shape 467"/>
          <p:cNvSpPr/>
          <p:nvPr/>
        </p:nvSpPr>
        <p:spPr>
          <a:xfrm>
            <a:off x="1451869" y="12949816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xfrm>
            <a:off x="23460168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2 LINE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1" name="Shape 531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2" name="Shape 532"/>
          <p:cNvSpPr/>
          <p:nvPr/>
        </p:nvSpPr>
        <p:spPr>
          <a:xfrm flipH="1">
            <a:off x="1041394" y="783573"/>
            <a:ext cx="133771" cy="255913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5591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38" name="Shape 538"/>
          <p:cNvSpPr/>
          <p:nvPr/>
        </p:nvSpPr>
        <p:spPr>
          <a:xfrm>
            <a:off x="1451869" y="12938280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23456899" y="12945582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5" name="Shape 585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587" name="Shape 587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9445809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3"/>
          </p:nvPr>
        </p:nvSpPr>
        <p:spPr>
          <a:xfrm>
            <a:off x="9089914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4"/>
          </p:nvPr>
        </p:nvSpPr>
        <p:spPr>
          <a:xfrm>
            <a:off x="16677442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grpSp>
        <p:nvGrpSpPr>
          <p:cNvPr id="594" name="Group 59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91" name="Shape 59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95" name="Shape 595"/>
          <p:cNvSpPr/>
          <p:nvPr/>
        </p:nvSpPr>
        <p:spPr>
          <a:xfrm>
            <a:off x="1451869" y="12938280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1 Column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4" name="Shape 644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646" name="Shape 646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8940801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8525562" y="3774669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8523730" y="3323167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653" name="Group 653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654" name="Shape 654"/>
          <p:cNvSpPr/>
          <p:nvPr/>
        </p:nvSpPr>
        <p:spPr>
          <a:xfrm>
            <a:off x="1451869" y="12938280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656" name="Shape 656"/>
          <p:cNvSpPr>
            <a:spLocks noGrp="1"/>
          </p:cNvSpPr>
          <p:nvPr>
            <p:ph type="body" sz="half" idx="13"/>
          </p:nvPr>
        </p:nvSpPr>
        <p:spPr>
          <a:xfrm>
            <a:off x="8812231" y="43218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4"/>
          </p:nvPr>
        </p:nvSpPr>
        <p:spPr>
          <a:xfrm>
            <a:off x="8812231" y="33314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Diagra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701674" y="8644"/>
            <a:ext cx="12838854" cy="10633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66" name="Shape 666"/>
          <p:cNvSpPr>
            <a:spLocks noGrp="1"/>
          </p:cNvSpPr>
          <p:nvPr>
            <p:ph type="title"/>
          </p:nvPr>
        </p:nvSpPr>
        <p:spPr>
          <a:xfrm>
            <a:off x="3803101" y="5482141"/>
            <a:ext cx="8636001" cy="275171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667" name="Shape 66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8" name="Shape 5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5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2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2"/>
                </a:solidFill>
              </a:defRPr>
            </a:lvl2pPr>
            <a:lvl3pPr marL="1165860" indent="-480060">
              <a:buFontTx/>
              <a:defRPr sz="4200">
                <a:solidFill>
                  <a:schemeClr val="accent2"/>
                </a:solidFill>
              </a:defRPr>
            </a:lvl3pPr>
            <a:lvl4pPr marL="1562100" indent="-533400">
              <a:buFontTx/>
              <a:defRPr sz="4200">
                <a:solidFill>
                  <a:schemeClr val="accent2"/>
                </a:solidFill>
              </a:defRPr>
            </a:lvl4pPr>
            <a:lvl5pPr marL="1905000" indent="-533400">
              <a:buFontTx/>
              <a:defRPr sz="4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72" name="Shape 72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7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064173" y="3107573"/>
            <a:ext cx="20255655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4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4"/>
                </a:solidFill>
              </a:defRPr>
            </a:lvl2pPr>
            <a:lvl3pPr marL="1165860" indent="-480060">
              <a:buFontTx/>
              <a:defRPr sz="4200">
                <a:solidFill>
                  <a:schemeClr val="accent4"/>
                </a:solidFill>
              </a:defRPr>
            </a:lvl3pPr>
            <a:lvl4pPr marL="1562100" indent="-533400">
              <a:buFontTx/>
              <a:defRPr sz="4200">
                <a:solidFill>
                  <a:schemeClr val="accent4"/>
                </a:solidFill>
              </a:defRPr>
            </a:lvl4pPr>
            <a:lvl5pPr marL="1905000" indent="-533400">
              <a:buFontTx/>
              <a:defRPr sz="42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8</a:t>
            </a:r>
            <a:r>
              <a:rPr dirty="0"/>
              <a:t> HashiCorp</a:t>
            </a:r>
          </a:p>
        </p:txBody>
      </p:sp>
      <p:sp>
        <p:nvSpPr>
          <p:cNvPr id="86" name="Shape 86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87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0" y="1933429"/>
            <a:ext cx="1914630" cy="1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99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00" name="Shape 100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01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7" y="2000989"/>
            <a:ext cx="1249617" cy="18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9.png"/>
          <p:cNvPicPr>
            <a:picLocks/>
          </p:cNvPicPr>
          <p:nvPr/>
        </p:nvPicPr>
        <p:blipFill>
          <a:blip r:embed="rId2"/>
          <a:srcRect r="17890" b="18076"/>
          <a:stretch>
            <a:fillRect/>
          </a:stretch>
        </p:blipFill>
        <p:spPr>
          <a:xfrm>
            <a:off x="-1588" y="-199"/>
            <a:ext cx="24387241" cy="137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6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6"/>
                </a:solidFill>
              </a:defRPr>
            </a:lvl2pPr>
            <a:lvl3pPr marL="1165860" indent="-480060">
              <a:buFontTx/>
              <a:defRPr sz="4200">
                <a:solidFill>
                  <a:schemeClr val="accent6"/>
                </a:solidFill>
              </a:defRPr>
            </a:lvl3pPr>
            <a:lvl4pPr marL="1562100" indent="-533400">
              <a:buFontTx/>
              <a:defRPr sz="4200">
                <a:solidFill>
                  <a:schemeClr val="accent6"/>
                </a:solidFill>
              </a:defRPr>
            </a:lvl4pPr>
            <a:lvl5pPr marL="1905000" indent="-533400">
              <a:buFontTx/>
              <a:defRPr sz="4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14" name="Shape 114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15" name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9" y="2004757"/>
            <a:ext cx="1249612" cy="184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5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5"/>
                </a:solidFill>
              </a:defRPr>
            </a:lvl2pPr>
            <a:lvl3pPr marL="1165860" indent="-480060">
              <a:buFontTx/>
              <a:defRPr sz="4200">
                <a:solidFill>
                  <a:schemeClr val="accent5"/>
                </a:solidFill>
              </a:defRPr>
            </a:lvl3pPr>
            <a:lvl4pPr marL="1562100" indent="-533400">
              <a:buFontTx/>
              <a:defRPr sz="4200">
                <a:solidFill>
                  <a:schemeClr val="accent5"/>
                </a:solidFill>
              </a:defRPr>
            </a:lvl4pPr>
            <a:lvl5pPr marL="1905000" indent="-533400">
              <a:buFontTx/>
              <a:defRPr sz="42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28" name="Shape 12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29" name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39" y="1806282"/>
            <a:ext cx="1423143" cy="205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599" y="12343130"/>
            <a:ext cx="5689601" cy="739141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0" r:id="rId27"/>
    <p:sldLayoutId id="2147483683" r:id="rId28"/>
    <p:sldLayoutId id="2147483686" r:id="rId29"/>
    <p:sldLayoutId id="2147483687" r:id="rId3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325879" marR="0" indent="-1325879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604157" marR="0" indent="-604157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1162050" marR="0" indent="-70485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760220" marR="0" indent="-84582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2311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7686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32258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6830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41402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597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429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1051560" marR="0" indent="-36576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14351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17780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21209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24638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28067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31496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HashiConf-2019/blob/master/sentinel/restrict-gce-machine-type.sentine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rberlind/HashiConf-2019/blob/master/sentinel/require-private-acl-and-kms-for-s3-buckets.sentine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HashiConf-201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shicorp.com/sentinel" TargetMode="External"/><Relationship Id="rId7" Type="http://schemas.openxmlformats.org/officeDocument/2006/relationships/hyperlink" Target="https://www.hashicorp.com/resources/writing-and-testing-sentinel-policies-for-terrafor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github.com/hashicorp/terraform-guides/tree/master/governance" TargetMode="External"/><Relationship Id="rId5" Type="http://schemas.openxmlformats.org/officeDocument/2006/relationships/hyperlink" Target="https://www.terraform.io/docs/cloud/sentinel/mock.html" TargetMode="External"/><Relationship Id="rId4" Type="http://schemas.openxmlformats.org/officeDocument/2006/relationships/hyperlink" Target="https://www.terraform.io/docs/cloud/sentinel/index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Testing Terraform Sentinel Policies Using Mocks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Slack: Roger Berlind @ hashiconf.slack.com</a:t>
            </a:r>
            <a:endParaRPr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Sentinel includes several standard imports.</a:t>
            </a:r>
          </a:p>
          <a:p>
            <a:r>
              <a:rPr lang="en-US" dirty="0"/>
              <a:t>The </a:t>
            </a:r>
            <a:r>
              <a:rPr lang="en-US" b="1" dirty="0"/>
              <a:t>tfplan </a:t>
            </a:r>
            <a:r>
              <a:rPr lang="en-US" dirty="0"/>
              <a:t>import gives access to the Terraform plan used by the current run.</a:t>
            </a:r>
          </a:p>
          <a:p>
            <a:r>
              <a:rPr lang="en-US" dirty="0"/>
              <a:t>The </a:t>
            </a:r>
            <a:r>
              <a:rPr lang="en-US" b="1" dirty="0"/>
              <a:t>tfconfig </a:t>
            </a:r>
            <a:r>
              <a:rPr lang="en-US" dirty="0"/>
              <a:t>import gives access to the Terraform configuration (the Terraform code) used by the current run.</a:t>
            </a:r>
          </a:p>
          <a:p>
            <a:r>
              <a:rPr lang="en-US" dirty="0"/>
              <a:t>The </a:t>
            </a:r>
            <a:r>
              <a:rPr lang="en-US" b="1" dirty="0"/>
              <a:t>tfstate </a:t>
            </a:r>
            <a:r>
              <a:rPr lang="en-US" dirty="0"/>
              <a:t>import gives access to the current state of the workspace of the current run.</a:t>
            </a:r>
          </a:p>
          <a:p>
            <a:r>
              <a:rPr lang="en-US" dirty="0"/>
              <a:t>The </a:t>
            </a:r>
            <a:r>
              <a:rPr lang="en-US" b="1" dirty="0"/>
              <a:t>tfrun</a:t>
            </a:r>
            <a:r>
              <a:rPr lang="en-US" dirty="0"/>
              <a:t> import gives access to workspace and cost estimate data of the current run.</a:t>
            </a:r>
          </a:p>
          <a:p>
            <a:endParaRPr lang="en-US" dirty="0"/>
          </a:p>
          <a:p>
            <a:r>
              <a:rPr lang="en-US" dirty="0"/>
              <a:t>The tfplan import is the most frequently used import since it lets users restrict specific attributes of new resources.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Imports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6819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</a:t>
            </a:r>
            <a:r>
              <a:rPr lang="en-US" b="1" dirty="0"/>
              <a:t>Mocks</a:t>
            </a:r>
            <a:r>
              <a:rPr lang="en-US" dirty="0"/>
              <a:t> simulate the data that is made available to Sentinel policies from Terraform Cloud plans.</a:t>
            </a:r>
          </a:p>
          <a:p>
            <a:pPr lvl="1"/>
            <a:r>
              <a:rPr lang="en-US" dirty="0"/>
              <a:t>There is one mock for each of the four Terraform Sentinel imports</a:t>
            </a:r>
          </a:p>
          <a:p>
            <a:r>
              <a:rPr lang="en-US" dirty="0"/>
              <a:t>They can be generated from recent plans using the Terraform Cloud UI and API and then copied and edited to simulate various combinations of resource attributes.</a:t>
            </a:r>
          </a:p>
          <a:p>
            <a:r>
              <a:rPr lang="en-US" dirty="0"/>
              <a:t>They enable testing of Terraform Sentinel policies with the Sentinel Simulator.</a:t>
            </a:r>
          </a:p>
          <a:p>
            <a:r>
              <a:rPr lang="en-US" dirty="0"/>
              <a:t>Using mocks with the Sentinel Simulator speeds up testing of new policies since you do not need to run plans.</a:t>
            </a:r>
          </a:p>
          <a:p>
            <a:r>
              <a:rPr lang="en-US" dirty="0"/>
              <a:t>Using them also makes testing multiple scenarios easier.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Mocks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21999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Writing and Testing Sentinel Policies for Terraform</a:t>
            </a:r>
          </a:p>
        </p:txBody>
      </p:sp>
    </p:spTree>
    <p:extLst>
      <p:ext uri="{BB962C8B-B14F-4D97-AF65-F5344CB8AC3E}">
        <p14:creationId xmlns:p14="http://schemas.microsoft.com/office/powerpoint/2010/main" val="30946258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396FD-4163-9646-A3BC-1F0CB9E82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03312" lvl="1" indent="-914400">
              <a:buFont typeface="+mj-lt"/>
              <a:buAutoNum type="arabicPeriod"/>
            </a:pPr>
            <a:r>
              <a:rPr lang="en-US" dirty="0"/>
              <a:t>Create a Terraform configuration that creates resources.</a:t>
            </a:r>
          </a:p>
          <a:p>
            <a:pPr marL="1103312" lvl="1" indent="-914400">
              <a:buFont typeface="+mj-lt"/>
              <a:buAutoNum type="arabicPeriod"/>
            </a:pPr>
            <a:r>
              <a:rPr lang="en-US" dirty="0"/>
              <a:t>Create a Terraform Cloud workspace that uses the configuration.</a:t>
            </a:r>
          </a:p>
          <a:p>
            <a:pPr marL="1103312" lvl="1" indent="-914400">
              <a:buFont typeface="+mj-lt"/>
              <a:buAutoNum type="arabicPeriod"/>
            </a:pPr>
            <a:r>
              <a:rPr lang="en-US" b="1" dirty="0"/>
              <a:t>Run a plan against the workspace.</a:t>
            </a:r>
          </a:p>
          <a:p>
            <a:pPr marL="1103312" lvl="1" indent="-914400">
              <a:buFont typeface="+mj-lt"/>
              <a:buAutoNum type="arabicPeriod"/>
            </a:pPr>
            <a:r>
              <a:rPr lang="en-US" b="1" dirty="0"/>
              <a:t>Generate mocks against the plan in the TFC UI.</a:t>
            </a:r>
            <a:endParaRPr lang="en-US" dirty="0"/>
          </a:p>
          <a:p>
            <a:pPr marL="1103312" lvl="1" indent="-914400">
              <a:buFont typeface="+mj-lt"/>
              <a:buAutoNum type="arabicPeriod"/>
            </a:pPr>
            <a:r>
              <a:rPr lang="en-US" dirty="0"/>
              <a:t>Write a new Sentinel policy.</a:t>
            </a:r>
          </a:p>
          <a:p>
            <a:pPr marL="1103312" lvl="1" indent="-914400">
              <a:buFont typeface="+mj-lt"/>
              <a:buAutoNum type="arabicPeriod"/>
            </a:pPr>
            <a:r>
              <a:rPr lang="en-US" b="1" dirty="0"/>
              <a:t>Create test cases and test your policy with the Simulator.</a:t>
            </a:r>
            <a:endParaRPr lang="en-US" dirty="0"/>
          </a:p>
          <a:p>
            <a:pPr marL="1103312" lvl="1" indent="-914400">
              <a:buFont typeface="+mj-lt"/>
              <a:buAutoNum type="arabicPeriod"/>
            </a:pPr>
            <a:r>
              <a:rPr lang="en-US" b="1" dirty="0"/>
              <a:t>Revise your policy and test cases until the latter all pass.</a:t>
            </a:r>
          </a:p>
          <a:p>
            <a:pPr marL="1103312" lvl="1" indent="-914400">
              <a:buFont typeface="+mj-lt"/>
              <a:buAutoNum type="arabicPeriod"/>
            </a:pPr>
            <a:r>
              <a:rPr lang="en-US" dirty="0"/>
              <a:t>Deploy your policy to a TFC organization.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DA213A-2EE8-0A45-AD5E-3A0C23B5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Methodology for Writing and Testing Policies</a:t>
            </a:r>
          </a:p>
        </p:txBody>
      </p:sp>
    </p:spTree>
    <p:extLst>
      <p:ext uri="{BB962C8B-B14F-4D97-AF65-F5344CB8AC3E}">
        <p14:creationId xmlns:p14="http://schemas.microsoft.com/office/powerpoint/2010/main" val="682871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53823-F631-C940-8EA0-D0CB1AC56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plan against a TFC workspace or select a plan you ran within the past 7 days.</a:t>
            </a:r>
          </a:p>
          <a:p>
            <a:r>
              <a:rPr lang="en-US" dirty="0"/>
              <a:t>Expand the Plan in the TFC UI.</a:t>
            </a:r>
          </a:p>
          <a:p>
            <a:r>
              <a:rPr lang="en-US" dirty="0"/>
              <a:t>Click the "Download Sentinel mocks" button.</a:t>
            </a:r>
          </a:p>
          <a:p>
            <a:r>
              <a:rPr lang="en-US" dirty="0"/>
              <a:t>After a minute, a tar.gz file with 4 mocks will be downloaded.</a:t>
            </a:r>
          </a:p>
          <a:p>
            <a:r>
              <a:rPr lang="en-US" dirty="0"/>
              <a:t>Extract the mock files from the tar.gz file.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Mocks can contain sensitive data. Please handle them securely.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9FF259-650C-7047-92EA-59AE896C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Plan and Generate Mocks</a:t>
            </a:r>
          </a:p>
        </p:txBody>
      </p:sp>
    </p:spTree>
    <p:extLst>
      <p:ext uri="{BB962C8B-B14F-4D97-AF65-F5344CB8AC3E}">
        <p14:creationId xmlns:p14="http://schemas.microsoft.com/office/powerpoint/2010/main" val="3398914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DA922-6B4B-204E-8506-4C4316298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Plan and Generate Mocks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3F019-36E3-EA44-8DC1-ED53C2DDE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68" y="2358188"/>
            <a:ext cx="21287815" cy="103213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A99EACE-E21E-2643-BDC6-8FD6563F02D3}"/>
              </a:ext>
            </a:extLst>
          </p:cNvPr>
          <p:cNvGrpSpPr/>
          <p:nvPr/>
        </p:nvGrpSpPr>
        <p:grpSpPr>
          <a:xfrm>
            <a:off x="5957454" y="4435389"/>
            <a:ext cx="7758546" cy="827404"/>
            <a:chOff x="5957454" y="4435389"/>
            <a:chExt cx="7758546" cy="827404"/>
          </a:xfrm>
        </p:grpSpPr>
        <p:sp>
          <p:nvSpPr>
            <p:cNvPr id="3" name="Left Arrow 2">
              <a:extLst>
                <a:ext uri="{FF2B5EF4-FFF2-40B4-BE49-F238E27FC236}">
                  <a16:creationId xmlns:a16="http://schemas.microsoft.com/office/drawing/2014/main" id="{7DA49CD0-9DB8-7F48-8357-9D63A65DDDC7}"/>
                </a:ext>
              </a:extLst>
            </p:cNvPr>
            <p:cNvSpPr/>
            <p:nvPr/>
          </p:nvSpPr>
          <p:spPr>
            <a:xfrm>
              <a:off x="5957454" y="4461164"/>
              <a:ext cx="2161309" cy="775854"/>
            </a:xfrm>
            <a:prstGeom prst="lef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6EBF86-2859-094E-BDAD-BCE5CA38150B}"/>
                </a:ext>
              </a:extLst>
            </p:cNvPr>
            <p:cNvSpPr txBox="1"/>
            <p:nvPr/>
          </p:nvSpPr>
          <p:spPr>
            <a:xfrm>
              <a:off x="8506689" y="4435389"/>
              <a:ext cx="5209311" cy="827404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b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200" b="0" u="none" strike="noStrike" cap="none" spc="0" normalizeH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Verdana" panose="020B0604030504040204" pitchFamily="34" charset="0"/>
                  <a:ea typeface="Tahoma"/>
                  <a:cs typeface="Tahoma"/>
                  <a:sym typeface="Tahoma"/>
                </a:rPr>
                <a:t>Click this button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0202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E9B02-9C85-2C40-876D-FEEA8DDF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our demo, we will use two Terraform Sentinel policies:</a:t>
            </a:r>
          </a:p>
          <a:p>
            <a:pPr lvl="1"/>
            <a:r>
              <a:rPr lang="en-US" dirty="0">
                <a:hlinkClick r:id="rId3"/>
              </a:rPr>
              <a:t>restrict-gce-machine-type.sentinel</a:t>
            </a:r>
            <a:r>
              <a:rPr lang="en-US" dirty="0"/>
              <a:t> restricts the size of Google Compute Engine (GCE) instances to the types n1-standard-1, n1-standard-2 and n1-standard-4.</a:t>
            </a:r>
          </a:p>
          <a:p>
            <a:pPr lvl="1"/>
            <a:r>
              <a:rPr lang="en-US" dirty="0">
                <a:hlinkClick r:id="rId4"/>
              </a:rPr>
              <a:t>require-private-acl-and-kms-for-s3-buckets.sentinel</a:t>
            </a:r>
            <a:r>
              <a:rPr lang="en-US" dirty="0"/>
              <a:t> requires that AWS S3 buckets use the "private" canned ACL and be encrypted by a KMS key. </a:t>
            </a:r>
          </a:p>
          <a:p>
            <a:pPr lvl="2"/>
            <a:r>
              <a:rPr lang="en-US" dirty="0"/>
              <a:t>This policy is useful for illustrating how to test a policy that has multiple conditions.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4F85E-4A98-AD45-BF19-A1246F1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Terraform Sentinel Policy</a:t>
            </a:r>
          </a:p>
        </p:txBody>
      </p:sp>
    </p:spTree>
    <p:extLst>
      <p:ext uri="{BB962C8B-B14F-4D97-AF65-F5344CB8AC3E}">
        <p14:creationId xmlns:p14="http://schemas.microsoft.com/office/powerpoint/2010/main" val="38136697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00334-7B71-6343-8863-4DD3A5939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need to set up test cases that use your mocks.</a:t>
            </a:r>
          </a:p>
          <a:p>
            <a:r>
              <a:rPr lang="en-US" dirty="0"/>
              <a:t>Under the directory containing your policy, create a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/>
              <a:t> directory.</a:t>
            </a:r>
          </a:p>
          <a:p>
            <a:r>
              <a:rPr lang="en-US" dirty="0"/>
              <a:t>Under the test directory, create a directory with the same name as your policy, but without the ".sentinel" extension.</a:t>
            </a:r>
          </a:p>
          <a:p>
            <a:pPr lvl="1"/>
            <a:r>
              <a:rPr lang="en-US" dirty="0"/>
              <a:t>For our restrict-gce-machine-type.sentinel policy, create the </a:t>
            </a:r>
            <a:r>
              <a:rPr lang="en-US" b="1" dirty="0"/>
              <a:t>restrict-gce-machine-type</a:t>
            </a:r>
            <a:r>
              <a:rPr lang="en-US" dirty="0"/>
              <a:t> directory under the test directory.</a:t>
            </a:r>
          </a:p>
          <a:p>
            <a:r>
              <a:rPr lang="en-US" dirty="0"/>
              <a:t>Copy the mock-tfplan.sentinel mock file that you downloaded and extracted from your workspace to this directory.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0BEA7-35BC-7046-A623-1E195F0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Test Case Directories</a:t>
            </a:r>
          </a:p>
        </p:txBody>
      </p:sp>
    </p:spTree>
    <p:extLst>
      <p:ext uri="{BB962C8B-B14F-4D97-AF65-F5344CB8AC3E}">
        <p14:creationId xmlns:p14="http://schemas.microsoft.com/office/powerpoint/2010/main" val="377337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00334-7B71-6343-8863-4DD3A5939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>
            <a:noAutofit/>
          </a:bodyPr>
          <a:lstStyle/>
          <a:p>
            <a:r>
              <a:rPr lang="en-US" dirty="0"/>
              <a:t>Rename the mock file to </a:t>
            </a:r>
            <a:r>
              <a:rPr lang="en-US" b="1" dirty="0"/>
              <a:t>mock-tfplan-pass.sentinel</a:t>
            </a:r>
            <a:r>
              <a:rPr lang="en-US" dirty="0"/>
              <a:t>.</a:t>
            </a:r>
          </a:p>
          <a:p>
            <a:r>
              <a:rPr lang="en-US" dirty="0"/>
              <a:t>Create a </a:t>
            </a:r>
            <a:r>
              <a:rPr lang="en-US" b="1" dirty="0"/>
              <a:t>pass.json</a:t>
            </a:r>
            <a:r>
              <a:rPr lang="en-US" dirty="0"/>
              <a:t> file that looks like this: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"mock": 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  "tfplan": "mock-tfplan-pass.sentinel"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},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"test": 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  "main": true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}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0BEA7-35BC-7046-A623-1E195F0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Pass Test Case</a:t>
            </a:r>
          </a:p>
        </p:txBody>
      </p:sp>
    </p:spTree>
    <p:extLst>
      <p:ext uri="{BB962C8B-B14F-4D97-AF65-F5344CB8AC3E}">
        <p14:creationId xmlns:p14="http://schemas.microsoft.com/office/powerpoint/2010/main" val="3825330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00334-7B71-6343-8863-4DD3A5939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>
            <a:noAutofit/>
          </a:bodyPr>
          <a:lstStyle/>
          <a:p>
            <a:r>
              <a:rPr lang="en-US" dirty="0"/>
              <a:t>Create a copy of the mock and call it </a:t>
            </a:r>
            <a:r>
              <a:rPr lang="en-US" b="1" dirty="0"/>
              <a:t>mock-tfplan-fail.sentinel</a:t>
            </a:r>
            <a:r>
              <a:rPr lang="en-US" dirty="0"/>
              <a:t>.</a:t>
            </a:r>
          </a:p>
          <a:p>
            <a:r>
              <a:rPr lang="en-US" dirty="0"/>
              <a:t>Create a </a:t>
            </a:r>
            <a:r>
              <a:rPr lang="en-US" b="1" dirty="0"/>
              <a:t>fail.json</a:t>
            </a:r>
            <a:r>
              <a:rPr lang="en-US" dirty="0"/>
              <a:t> file that looks like this: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"mock": 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  "tfplan": "mock-tfplan-fail.sentinel"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},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"test": {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  "main": false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  }</a:t>
            </a:r>
          </a:p>
          <a:p>
            <a:pPr marL="22225" indent="0">
              <a:buNone/>
            </a:pPr>
            <a:r>
              <a:rPr lang="en-US" sz="4400" dirty="0">
                <a:latin typeface="Courier" pitchFamily="2" charset="0"/>
              </a:rPr>
              <a:t>}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0BEA7-35BC-7046-A623-1E195F0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Fail Test Case</a:t>
            </a:r>
          </a:p>
        </p:txBody>
      </p:sp>
    </p:spTree>
    <p:extLst>
      <p:ext uri="{BB962C8B-B14F-4D97-AF65-F5344CB8AC3E}">
        <p14:creationId xmlns:p14="http://schemas.microsoft.com/office/powerpoint/2010/main" val="882775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 primary objective of this session is to show how Terraform Sentinel policies can easily be  tested with the Sentinel Simulator using </a:t>
            </a:r>
            <a:r>
              <a:rPr lang="en-US" sz="6600" b="1" dirty="0"/>
              <a:t>mocks</a:t>
            </a:r>
            <a:r>
              <a:rPr lang="en-US" sz="6600" dirty="0"/>
              <a:t> generated from Terraform plans.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7780372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00334-7B71-6343-8863-4DD3A5939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mock-tfplan-pass.sentinel file so that the main rule will give </a:t>
            </a:r>
            <a:r>
              <a:rPr lang="en-US" b="1" dirty="0">
                <a:latin typeface="Courier" pitchFamily="2" charset="0"/>
              </a:rPr>
              <a:t>true</a:t>
            </a:r>
            <a:r>
              <a:rPr lang="en-US" dirty="0"/>
              <a:t> for the pass.json test case.</a:t>
            </a:r>
          </a:p>
          <a:p>
            <a:pPr lvl="1"/>
            <a:r>
              <a:rPr lang="en-US" dirty="0"/>
              <a:t>For our restrict-gce-machine-type policy, machine_type should be one of the three allowed values for both instances.</a:t>
            </a:r>
          </a:p>
          <a:p>
            <a:r>
              <a:rPr lang="en-US" dirty="0"/>
              <a:t>Edit the mock-tfplan-fail.sentinel file so that the main rule will give </a:t>
            </a:r>
            <a:r>
              <a:rPr lang="en-US" b="1" dirty="0">
                <a:latin typeface="Courier" pitchFamily="2" charset="0"/>
              </a:rPr>
              <a:t>false</a:t>
            </a:r>
            <a:r>
              <a:rPr lang="en-US" dirty="0"/>
              <a:t> for the fail.json test case.</a:t>
            </a:r>
          </a:p>
          <a:p>
            <a:pPr lvl="1"/>
            <a:r>
              <a:rPr lang="en-US" dirty="0"/>
              <a:t>For our restrict-gce-machine-type policy, machine_type should be some other value such as n1-standard-8 for at least one instance.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0BEA7-35BC-7046-A623-1E195F0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Edit the Mocks</a:t>
            </a:r>
          </a:p>
        </p:txBody>
      </p:sp>
    </p:spTree>
    <p:extLst>
      <p:ext uri="{BB962C8B-B14F-4D97-AF65-F5344CB8AC3E}">
        <p14:creationId xmlns:p14="http://schemas.microsoft.com/office/powerpoint/2010/main" val="3879290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D00334-7B71-6343-8863-4DD3A5939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that you have created your test cases, you can test your policy with the Sentinel Simulator.</a:t>
            </a:r>
          </a:p>
          <a:p>
            <a:r>
              <a:rPr lang="en-US" dirty="0"/>
              <a:t>Navigate back to the directory containing your policy.</a:t>
            </a:r>
          </a:p>
          <a:p>
            <a:r>
              <a:rPr lang="en-US" dirty="0"/>
              <a:t>Test the GCE policy:</a:t>
            </a:r>
          </a:p>
          <a:p>
            <a:pPr marL="862013" indent="0">
              <a:buNone/>
            </a:pP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sentinel test –run=gce</a:t>
            </a:r>
          </a:p>
          <a:p>
            <a:pPr marL="862013" indent="0">
              <a:buNone/>
            </a:pPr>
            <a:r>
              <a:rPr lang="en-US" dirty="0">
                <a:solidFill>
                  <a:srgbClr val="FF0000"/>
                </a:solidFill>
                <a:latin typeface="Courier" pitchFamily="2" charset="0"/>
              </a:rPr>
              <a:t>sentinel test –run=gce –verbose</a:t>
            </a:r>
          </a:p>
          <a:p>
            <a:pPr marL="709613" indent="-685800"/>
            <a: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test all policies, leave off the –run argument.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50BEA7-35BC-7046-A623-1E195F0D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Your Policy with the Simulator</a:t>
            </a:r>
          </a:p>
        </p:txBody>
      </p:sp>
    </p:spTree>
    <p:extLst>
      <p:ext uri="{BB962C8B-B14F-4D97-AF65-F5344CB8AC3E}">
        <p14:creationId xmlns:p14="http://schemas.microsoft.com/office/powerpoint/2010/main" val="21887917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6966284"/>
          </a:xfrm>
        </p:spPr>
        <p:txBody>
          <a:bodyPr anchor="ctr"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required artifacts are in this repository: </a:t>
            </a: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https://github.com/rberlind/HashiConf-2019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5959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AD1DD-AEBB-2B49-8DFB-718D41B4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Sentinel Docs:</a:t>
            </a:r>
          </a:p>
          <a:p>
            <a:pPr lvl="1"/>
            <a:r>
              <a:rPr lang="en-US" u="sng" dirty="0">
                <a:hlinkClick r:id="rId3"/>
              </a:rPr>
              <a:t>https://docs.hashicorp.com/sentinel</a:t>
            </a:r>
            <a:endParaRPr lang="en-US" dirty="0"/>
          </a:p>
          <a:p>
            <a:r>
              <a:rPr lang="en-US" dirty="0"/>
              <a:t>Terraform Sentinel Docs:</a:t>
            </a:r>
          </a:p>
          <a:p>
            <a:pPr lvl="1"/>
            <a:r>
              <a:rPr lang="en-US" u="sng" dirty="0">
                <a:hlinkClick r:id="rId4"/>
              </a:rPr>
              <a:t>https://www.terraform.io/docs/cloud/sentinel/index.html</a:t>
            </a:r>
            <a:endParaRPr lang="en-US" dirty="0"/>
          </a:p>
          <a:p>
            <a:r>
              <a:rPr lang="en-US" dirty="0"/>
              <a:t>Documentation for Mocking Terraform Sentinel Data:</a:t>
            </a:r>
          </a:p>
          <a:p>
            <a:pPr lvl="1"/>
            <a:r>
              <a:rPr lang="en-US">
                <a:hlinkClick r:id="rId5"/>
              </a:rPr>
              <a:t>https://www.terraform.io/docs/cloud/sentinel/mock.html</a:t>
            </a:r>
            <a:endParaRPr lang="en-US"/>
          </a:p>
          <a:p>
            <a:r>
              <a:rPr lang="en-US" dirty="0"/>
              <a:t>GitHub Repository with Sample Terraform Sentinel Policies for AWS, Azure, GCP, and VMware:</a:t>
            </a:r>
          </a:p>
          <a:p>
            <a:pPr lvl="1"/>
            <a:r>
              <a:rPr lang="en-US" u="sng" dirty="0">
                <a:hlinkClick r:id="rId6"/>
              </a:rPr>
              <a:t>https://github.com/hashicorp/terraform-guides/tree/master/governance</a:t>
            </a:r>
            <a:endParaRPr lang="en-US" u="sng" dirty="0"/>
          </a:p>
          <a:p>
            <a:r>
              <a:rPr lang="en-US" dirty="0"/>
              <a:t>Guide for Writing and Testing Sentinel Policies for Terraform:</a:t>
            </a:r>
          </a:p>
          <a:p>
            <a:pPr lvl="1"/>
            <a:r>
              <a:rPr lang="en-US">
                <a:hlinkClick r:id="rId7"/>
              </a:rPr>
              <a:t>https://www.hashicorp.com/resources/writing-and-testing-sentinel-policies-for-terraform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20B0-916E-1F48-87D8-0A57C0D4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2914700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Testing Terraform Sentinel Policies Using Mocks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Slack: Roger Berlind @ hashiconf.slack.com</a:t>
            </a:r>
            <a:endParaRPr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94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Why should you use the Simulator and mocks?</a:t>
            </a:r>
          </a:p>
          <a:p>
            <a:pPr lvl="1"/>
            <a:r>
              <a:rPr lang="en-US" sz="6600" dirty="0"/>
              <a:t>Speed up the creation of new Sentinel policies since you don't have to wait for plans to run.</a:t>
            </a:r>
          </a:p>
          <a:p>
            <a:pPr lvl="1"/>
            <a:r>
              <a:rPr lang="en-US" sz="6600" dirty="0"/>
              <a:t>Enable testing of various combinations of possible attributes with a single command.</a:t>
            </a:r>
          </a:p>
          <a:p>
            <a:pPr lvl="1"/>
            <a:endParaRPr lang="en-US" sz="6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28743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Sentinel?</a:t>
            </a:r>
          </a:p>
          <a:p>
            <a:r>
              <a:rPr lang="en-US" dirty="0"/>
              <a:t>How is Sentinel Used in Terraform?</a:t>
            </a:r>
          </a:p>
          <a:p>
            <a:pPr lvl="1"/>
            <a:r>
              <a:rPr lang="en-US" dirty="0"/>
              <a:t>Sentinel Imports in Terraform</a:t>
            </a:r>
          </a:p>
          <a:p>
            <a:pPr lvl="1"/>
            <a:r>
              <a:rPr lang="en-US" dirty="0"/>
              <a:t>Sentinel Mocks in Terraform</a:t>
            </a:r>
          </a:p>
          <a:p>
            <a:r>
              <a:rPr lang="en-US" dirty="0"/>
              <a:t>Writing and Testing Terraform Sentinel Policies</a:t>
            </a:r>
          </a:p>
          <a:p>
            <a:r>
              <a:rPr lang="en-US" dirty="0"/>
              <a:t>Demo of Testing Sentinel Policies with Mocks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9599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What is Sentinel and How is It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621384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DAA9D-BBAA-6A4A-A03D-C0D9FA6B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HashiCorp's </a:t>
            </a:r>
            <a:r>
              <a:rPr lang="en-US" b="1" dirty="0"/>
              <a:t>Sentinel</a:t>
            </a:r>
            <a:r>
              <a:rPr lang="en-US" dirty="0"/>
              <a:t> is a framework for implementing governance policies as code in the same way that Terraform implements infrastructure as code.</a:t>
            </a:r>
          </a:p>
          <a:p>
            <a:r>
              <a:rPr lang="en-US" dirty="0"/>
              <a:t>It includes its own language and is embedded in HashiCorp's enterprise products.</a:t>
            </a:r>
          </a:p>
          <a:p>
            <a:r>
              <a:rPr lang="en-US" dirty="0"/>
              <a:t>Using Sentinel ensures that your governance policies are actually being checked rather than just being listed in a spreadsheet.</a:t>
            </a:r>
          </a:p>
          <a:p>
            <a:r>
              <a:rPr lang="en-US" dirty="0"/>
              <a:t>It supports fine-grained policies that use conditional logic.</a:t>
            </a:r>
          </a:p>
          <a:p>
            <a:r>
              <a:rPr lang="en-US" dirty="0"/>
              <a:t>It includes a simulator that allows you to test policies.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BD642-E3BE-004D-BF95-0068CAC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Sentinel?</a:t>
            </a:r>
          </a:p>
        </p:txBody>
      </p:sp>
    </p:spTree>
    <p:extLst>
      <p:ext uri="{BB962C8B-B14F-4D97-AF65-F5344CB8AC3E}">
        <p14:creationId xmlns:p14="http://schemas.microsoft.com/office/powerpoint/2010/main" val="1359668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22A6F-016B-8F42-8ABE-0C4779C4A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Sentinel Policies</a:t>
            </a:r>
            <a:r>
              <a:rPr lang="en-US" dirty="0"/>
              <a:t> are checked between the standard </a:t>
            </a:r>
            <a:r>
              <a:rPr lang="en-US" b="1" dirty="0"/>
              <a:t>Plan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steps of runs in Terraform Cloud (TFC) and Terraform Enterprise (TFE).</a:t>
            </a:r>
          </a:p>
          <a:p>
            <a:r>
              <a:rPr lang="en-US" dirty="0"/>
              <a:t>Violations prevent runs from being applied unless a user with sufficient authority overrides them.</a:t>
            </a:r>
          </a:p>
          <a:p>
            <a:r>
              <a:rPr lang="en-US" dirty="0"/>
              <a:t>Sentinel policies can evaluate the attributes of existing and new resources based on information associated with the current run:</a:t>
            </a:r>
          </a:p>
          <a:p>
            <a:pPr lvl="1"/>
            <a:r>
              <a:rPr lang="en-US" dirty="0"/>
              <a:t>the plan, the configuration, the current state, and other run data</a:t>
            </a:r>
          </a:p>
          <a:p>
            <a:r>
              <a:rPr lang="en-US" dirty="0"/>
              <a:t>This ensures that resources comply with all policies </a:t>
            </a:r>
            <a:r>
              <a:rPr lang="en-US" b="1" dirty="0"/>
              <a:t>before</a:t>
            </a:r>
            <a:r>
              <a:rPr lang="en-US" dirty="0"/>
              <a:t> they are provisioned.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DDCD6-1A6A-B34B-8415-D2364FB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Sentinel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2542185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7E9D9-14CD-8140-856D-84F8D3C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1" y="4975116"/>
            <a:ext cx="2159000" cy="187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E79F3-07E2-7F4A-8A3D-CF41B4A3C4AA}"/>
              </a:ext>
            </a:extLst>
          </p:cNvPr>
          <p:cNvSpPr/>
          <p:nvPr/>
        </p:nvSpPr>
        <p:spPr>
          <a:xfrm>
            <a:off x="1908929" y="7149867"/>
            <a:ext cx="12650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VCS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CE27-00E7-1B40-8D95-AFA638E0B1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0" y="5793247"/>
            <a:ext cx="1371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6A4B3-B215-B141-9979-9F099CB7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69" y="4478798"/>
            <a:ext cx="2857500" cy="2857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DB3111-A4D6-444E-85B6-7E4D8785993B}"/>
              </a:ext>
            </a:extLst>
          </p:cNvPr>
          <p:cNvSpPr/>
          <p:nvPr/>
        </p:nvSpPr>
        <p:spPr>
          <a:xfrm>
            <a:off x="4640739" y="7149866"/>
            <a:ext cx="3168485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Terraform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A7FEE-23CC-E946-AEC7-7AC7E952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83" y="4987816"/>
            <a:ext cx="17399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27714-FAB4-054A-A3AF-DC30F077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343" y="5215398"/>
            <a:ext cx="1917700" cy="1384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561E82-49DE-7E48-9791-1D1F5B967416}"/>
              </a:ext>
            </a:extLst>
          </p:cNvPr>
          <p:cNvSpPr/>
          <p:nvPr/>
        </p:nvSpPr>
        <p:spPr>
          <a:xfrm>
            <a:off x="19279381" y="7150608"/>
            <a:ext cx="47776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A6A9-3D91-3846-95A1-CD90CD4AE7A8}"/>
              </a:ext>
            </a:extLst>
          </p:cNvPr>
          <p:cNvSpPr/>
          <p:nvPr/>
        </p:nvSpPr>
        <p:spPr>
          <a:xfrm>
            <a:off x="9154688" y="7132843"/>
            <a:ext cx="165942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D7B0F-3F50-5040-8832-3E4DAB6431FD}"/>
              </a:ext>
            </a:extLst>
          </p:cNvPr>
          <p:cNvSpPr/>
          <p:nvPr/>
        </p:nvSpPr>
        <p:spPr>
          <a:xfrm>
            <a:off x="12195284" y="7336298"/>
            <a:ext cx="3168485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Checks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3E103-CC34-2F4E-AB16-7128AE7872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65" y="5793246"/>
            <a:ext cx="1371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5AF96-AF7C-4C4F-B28E-7BC6FA1CC7A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732" y="5793246"/>
            <a:ext cx="137160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B54B27-A561-B545-8D2F-AF6B0D5DFF09}"/>
              </a:ext>
            </a:extLst>
          </p:cNvPr>
          <p:cNvGrpSpPr/>
          <p:nvPr/>
        </p:nvGrpSpPr>
        <p:grpSpPr>
          <a:xfrm>
            <a:off x="12604820" y="4530861"/>
            <a:ext cx="2307222" cy="2323855"/>
            <a:chOff x="12934004" y="4530861"/>
            <a:chExt cx="2307222" cy="232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F906A-0832-C74B-8818-FA1978DB728D}"/>
                </a:ext>
              </a:extLst>
            </p:cNvPr>
            <p:cNvSpPr/>
            <p:nvPr/>
          </p:nvSpPr>
          <p:spPr>
            <a:xfrm>
              <a:off x="12934004" y="4530861"/>
              <a:ext cx="2307222" cy="23238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BC2C33-0245-0546-9C2C-491998D0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9642" y="5063238"/>
              <a:ext cx="1435946" cy="14747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B13393-1418-AD45-9B38-F5CAB0B5127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562" y="5800616"/>
            <a:ext cx="13716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0C71-6159-CA4C-9F16-777111FF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7710" y="4975116"/>
            <a:ext cx="1739900" cy="186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6F1-B1E3-3042-A968-ACBAC046E9CD}"/>
              </a:ext>
            </a:extLst>
          </p:cNvPr>
          <p:cNvSpPr/>
          <p:nvPr/>
        </p:nvSpPr>
        <p:spPr>
          <a:xfrm>
            <a:off x="16812890" y="7132320"/>
            <a:ext cx="202811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4451-44E7-CB4C-94D9-29BBFA5721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958" y="5806966"/>
            <a:ext cx="1371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35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B77176-3946-3B45-A019-0771CF9B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5" y="1289339"/>
            <a:ext cx="23996910" cy="1113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4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36135</TotalTime>
  <Words>2477</Words>
  <Application>Microsoft Macintosh PowerPoint</Application>
  <PresentationFormat>Custom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Courier</vt:lpstr>
      <vt:lpstr>Menlo</vt:lpstr>
      <vt:lpstr>Tahoma</vt:lpstr>
      <vt:lpstr>Verdana</vt:lpstr>
      <vt:lpstr>Wingdings-Regular</vt:lpstr>
      <vt:lpstr>Title Slides</vt:lpstr>
      <vt:lpstr>Testing Terraform Sentinel Policies Using Mocks</vt:lpstr>
      <vt:lpstr>Objective</vt:lpstr>
      <vt:lpstr>Why?</vt:lpstr>
      <vt:lpstr>Agenda</vt:lpstr>
      <vt:lpstr>What is Sentinel and How is It Used in Terraform?</vt:lpstr>
      <vt:lpstr>What is Sentinel?</vt:lpstr>
      <vt:lpstr>How is Sentinel Used in Terraform?</vt:lpstr>
      <vt:lpstr>PowerPoint Presentation</vt:lpstr>
      <vt:lpstr>PowerPoint Presentation</vt:lpstr>
      <vt:lpstr>Sentinel Imports in Terraform</vt:lpstr>
      <vt:lpstr>Sentinel Mocks in Terraform</vt:lpstr>
      <vt:lpstr>Writing and Testing Sentinel Policies for Terraform</vt:lpstr>
      <vt:lpstr>Basic Methodology for Writing and Testing Policies</vt:lpstr>
      <vt:lpstr>Run a Plan and Generate Mocks</vt:lpstr>
      <vt:lpstr>Run a Plan and Generate Mocks </vt:lpstr>
      <vt:lpstr>Write a Terraform Sentinel Policy</vt:lpstr>
      <vt:lpstr>Create Test Case Directories</vt:lpstr>
      <vt:lpstr>Create a Pass Test Case</vt:lpstr>
      <vt:lpstr>Create a Fail Test Case</vt:lpstr>
      <vt:lpstr>Edit the Mocks</vt:lpstr>
      <vt:lpstr>Test Your Policy with the Simulator</vt:lpstr>
      <vt:lpstr>Demo  All required artifacts are in this repository: https://github.com/rberlind/HashiConf-2019</vt:lpstr>
      <vt:lpstr>Useful Links</vt:lpstr>
      <vt:lpstr>Testing Terraform Sentinel Policies Using Mocks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Provision, secure, connect, and run any infrastructure for any application</dc:title>
  <cp:lastModifiedBy>Roger Berlind</cp:lastModifiedBy>
  <cp:revision>216</cp:revision>
  <dcterms:modified xsi:type="dcterms:W3CDTF">2019-09-11T21:10:56Z</dcterms:modified>
</cp:coreProperties>
</file>